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8" r:id="rId3"/>
    <p:sldId id="763" r:id="rId4"/>
    <p:sldId id="262" r:id="rId5"/>
    <p:sldId id="729" r:id="rId6"/>
    <p:sldId id="766" r:id="rId7"/>
    <p:sldId id="762" r:id="rId8"/>
    <p:sldId id="744" r:id="rId9"/>
    <p:sldId id="768" r:id="rId10"/>
    <p:sldId id="753" r:id="rId11"/>
    <p:sldId id="760" r:id="rId12"/>
    <p:sldId id="730" r:id="rId13"/>
    <p:sldId id="733" r:id="rId14"/>
    <p:sldId id="752" r:id="rId15"/>
    <p:sldId id="754" r:id="rId16"/>
    <p:sldId id="755" r:id="rId17"/>
    <p:sldId id="735" r:id="rId18"/>
    <p:sldId id="734" r:id="rId19"/>
    <p:sldId id="737" r:id="rId20"/>
    <p:sldId id="750" r:id="rId21"/>
    <p:sldId id="761" r:id="rId22"/>
    <p:sldId id="749" r:id="rId23"/>
    <p:sldId id="764" r:id="rId24"/>
    <p:sldId id="767" r:id="rId25"/>
    <p:sldId id="765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783EC8-23A7-445B-AF8F-509342FCF529}" v="1" dt="2022-09-27T15:23:35.5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52928" autoAdjust="0"/>
  </p:normalViewPr>
  <p:slideViewPr>
    <p:cSldViewPr snapToGrid="0" snapToObjects="1">
      <p:cViewPr varScale="1">
        <p:scale>
          <a:sx n="43" d="100"/>
          <a:sy n="43" d="100"/>
        </p:scale>
        <p:origin x="2292" y="4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ly Schafer" userId="8a55cef974cd3bd1" providerId="LiveId" clId="{16783EC8-23A7-445B-AF8F-509342FCF529}"/>
    <pc:docChg chg="custSel modSld">
      <pc:chgData name="Emily Schafer" userId="8a55cef974cd3bd1" providerId="LiveId" clId="{16783EC8-23A7-445B-AF8F-509342FCF529}" dt="2022-09-27T15:23:42.304" v="27" actId="478"/>
      <pc:docMkLst>
        <pc:docMk/>
      </pc:docMkLst>
      <pc:sldChg chg="delSp mod delAnim">
        <pc:chgData name="Emily Schafer" userId="8a55cef974cd3bd1" providerId="LiveId" clId="{16783EC8-23A7-445B-AF8F-509342FCF529}" dt="2022-09-27T15:22:38.742" v="3" actId="478"/>
        <pc:sldMkLst>
          <pc:docMk/>
          <pc:sldMk cId="3203088801" sldId="729"/>
        </pc:sldMkLst>
        <pc:spChg chg="del">
          <ac:chgData name="Emily Schafer" userId="8a55cef974cd3bd1" providerId="LiveId" clId="{16783EC8-23A7-445B-AF8F-509342FCF529}" dt="2022-09-27T15:22:38.742" v="3" actId="478"/>
          <ac:spMkLst>
            <pc:docMk/>
            <pc:sldMk cId="3203088801" sldId="729"/>
            <ac:spMk id="6" creationId="{67ECFC2E-8B9B-4350-850E-69BB3F8681F2}"/>
          </ac:spMkLst>
        </pc:spChg>
      </pc:sldChg>
      <pc:sldChg chg="modNotesTx">
        <pc:chgData name="Emily Schafer" userId="8a55cef974cd3bd1" providerId="LiveId" clId="{16783EC8-23A7-445B-AF8F-509342FCF529}" dt="2022-09-27T15:23:01.659" v="11" actId="20577"/>
        <pc:sldMkLst>
          <pc:docMk/>
          <pc:sldMk cId="3585009593" sldId="730"/>
        </pc:sldMkLst>
      </pc:sldChg>
      <pc:sldChg chg="modNotes modNotesTx">
        <pc:chgData name="Emily Schafer" userId="8a55cef974cd3bd1" providerId="LiveId" clId="{16783EC8-23A7-445B-AF8F-509342FCF529}" dt="2022-09-27T15:23:35.594" v="23" actId="27636"/>
        <pc:sldMkLst>
          <pc:docMk/>
          <pc:sldMk cId="1936854892" sldId="733"/>
        </pc:sldMkLst>
      </pc:sldChg>
      <pc:sldChg chg="modNotes modNotesTx">
        <pc:chgData name="Emily Schafer" userId="8a55cef974cd3bd1" providerId="LiveId" clId="{16783EC8-23A7-445B-AF8F-509342FCF529}" dt="2022-09-27T15:23:35.594" v="24" actId="27636"/>
        <pc:sldMkLst>
          <pc:docMk/>
          <pc:sldMk cId="2353228535" sldId="734"/>
        </pc:sldMkLst>
      </pc:sldChg>
      <pc:sldChg chg="modNotesTx">
        <pc:chgData name="Emily Schafer" userId="8a55cef974cd3bd1" providerId="LiveId" clId="{16783EC8-23A7-445B-AF8F-509342FCF529}" dt="2022-09-27T15:23:14.305" v="16" actId="20577"/>
        <pc:sldMkLst>
          <pc:docMk/>
          <pc:sldMk cId="2711472591" sldId="735"/>
        </pc:sldMkLst>
      </pc:sldChg>
      <pc:sldChg chg="modNotesTx">
        <pc:chgData name="Emily Schafer" userId="8a55cef974cd3bd1" providerId="LiveId" clId="{16783EC8-23A7-445B-AF8F-509342FCF529}" dt="2022-09-27T15:23:18.923" v="18" actId="20577"/>
        <pc:sldMkLst>
          <pc:docMk/>
          <pc:sldMk cId="2053260625" sldId="737"/>
        </pc:sldMkLst>
      </pc:sldChg>
      <pc:sldChg chg="delSp mod delAnim modNotesTx">
        <pc:chgData name="Emily Schafer" userId="8a55cef974cd3bd1" providerId="LiveId" clId="{16783EC8-23A7-445B-AF8F-509342FCF529}" dt="2022-09-27T15:22:51.254" v="8" actId="20577"/>
        <pc:sldMkLst>
          <pc:docMk/>
          <pc:sldMk cId="3426338457" sldId="744"/>
        </pc:sldMkLst>
        <pc:spChg chg="del">
          <ac:chgData name="Emily Schafer" userId="8a55cef974cd3bd1" providerId="LiveId" clId="{16783EC8-23A7-445B-AF8F-509342FCF529}" dt="2022-09-27T15:22:47.937" v="6" actId="478"/>
          <ac:spMkLst>
            <pc:docMk/>
            <pc:sldMk cId="3426338457" sldId="744"/>
            <ac:spMk id="5" creationId="{E263E88C-DCD0-4D2F-A397-019C5BB609B4}"/>
          </ac:spMkLst>
        </pc:spChg>
        <pc:picChg chg="del">
          <ac:chgData name="Emily Schafer" userId="8a55cef974cd3bd1" providerId="LiveId" clId="{16783EC8-23A7-445B-AF8F-509342FCF529}" dt="2022-09-27T15:22:49.794" v="7" actId="478"/>
          <ac:picMkLst>
            <pc:docMk/>
            <pc:sldMk cId="3426338457" sldId="744"/>
            <ac:picMk id="6" creationId="{E62DA070-AECB-4788-9FF3-DCB834666DC3}"/>
          </ac:picMkLst>
        </pc:picChg>
      </pc:sldChg>
      <pc:sldChg chg="delSp mod delAnim modAnim">
        <pc:chgData name="Emily Schafer" userId="8a55cef974cd3bd1" providerId="LiveId" clId="{16783EC8-23A7-445B-AF8F-509342FCF529}" dt="2022-09-27T15:23:35.573" v="22" actId="478"/>
        <pc:sldMkLst>
          <pc:docMk/>
          <pc:sldMk cId="805468043" sldId="749"/>
        </pc:sldMkLst>
        <pc:spChg chg="del">
          <ac:chgData name="Emily Schafer" userId="8a55cef974cd3bd1" providerId="LiveId" clId="{16783EC8-23A7-445B-AF8F-509342FCF529}" dt="2022-09-27T15:23:34.075" v="21" actId="478"/>
          <ac:spMkLst>
            <pc:docMk/>
            <pc:sldMk cId="805468043" sldId="749"/>
            <ac:spMk id="5" creationId="{911EB133-FBE8-41F2-A014-A666247BDCDB}"/>
          </ac:spMkLst>
        </pc:spChg>
        <pc:picChg chg="del">
          <ac:chgData name="Emily Schafer" userId="8a55cef974cd3bd1" providerId="LiveId" clId="{16783EC8-23A7-445B-AF8F-509342FCF529}" dt="2022-09-27T15:23:35.573" v="22" actId="478"/>
          <ac:picMkLst>
            <pc:docMk/>
            <pc:sldMk cId="805468043" sldId="749"/>
            <ac:picMk id="2050" creationId="{62F622E8-E21E-44AB-B013-139E223EB057}"/>
          </ac:picMkLst>
        </pc:picChg>
      </pc:sldChg>
      <pc:sldChg chg="modNotesTx">
        <pc:chgData name="Emily Schafer" userId="8a55cef974cd3bd1" providerId="LiveId" clId="{16783EC8-23A7-445B-AF8F-509342FCF529}" dt="2022-09-27T15:23:21.062" v="19" actId="20577"/>
        <pc:sldMkLst>
          <pc:docMk/>
          <pc:sldMk cId="278502842" sldId="750"/>
        </pc:sldMkLst>
      </pc:sldChg>
      <pc:sldChg chg="modNotesTx">
        <pc:chgData name="Emily Schafer" userId="8a55cef974cd3bd1" providerId="LiveId" clId="{16783EC8-23A7-445B-AF8F-509342FCF529}" dt="2022-09-27T15:23:06.125" v="13" actId="20577"/>
        <pc:sldMkLst>
          <pc:docMk/>
          <pc:sldMk cId="727566973" sldId="752"/>
        </pc:sldMkLst>
      </pc:sldChg>
      <pc:sldChg chg="delSp mod delAnim">
        <pc:chgData name="Emily Schafer" userId="8a55cef974cd3bd1" providerId="LiveId" clId="{16783EC8-23A7-445B-AF8F-509342FCF529}" dt="2022-09-27T15:22:58.042" v="10" actId="478"/>
        <pc:sldMkLst>
          <pc:docMk/>
          <pc:sldMk cId="540702953" sldId="753"/>
        </pc:sldMkLst>
        <pc:spChg chg="del">
          <ac:chgData name="Emily Schafer" userId="8a55cef974cd3bd1" providerId="LiveId" clId="{16783EC8-23A7-445B-AF8F-509342FCF529}" dt="2022-09-27T15:22:58.042" v="10" actId="478"/>
          <ac:spMkLst>
            <pc:docMk/>
            <pc:sldMk cId="540702953" sldId="753"/>
            <ac:spMk id="5" creationId="{6FEF6C22-8963-4AD4-9E9F-01AF397D93FC}"/>
          </ac:spMkLst>
        </pc:spChg>
      </pc:sldChg>
      <pc:sldChg chg="modNotesTx">
        <pc:chgData name="Emily Schafer" userId="8a55cef974cd3bd1" providerId="LiveId" clId="{16783EC8-23A7-445B-AF8F-509342FCF529}" dt="2022-09-27T15:23:12.302" v="15" actId="20577"/>
        <pc:sldMkLst>
          <pc:docMk/>
          <pc:sldMk cId="3729439497" sldId="754"/>
        </pc:sldMkLst>
      </pc:sldChg>
      <pc:sldChg chg="modNotesTx">
        <pc:chgData name="Emily Schafer" userId="8a55cef974cd3bd1" providerId="LiveId" clId="{16783EC8-23A7-445B-AF8F-509342FCF529}" dt="2022-09-27T15:23:10.110" v="14" actId="20577"/>
        <pc:sldMkLst>
          <pc:docMk/>
          <pc:sldMk cId="4084431907" sldId="755"/>
        </pc:sldMkLst>
      </pc:sldChg>
      <pc:sldChg chg="delSp mod delAnim">
        <pc:chgData name="Emily Schafer" userId="8a55cef974cd3bd1" providerId="LiveId" clId="{16783EC8-23A7-445B-AF8F-509342FCF529}" dt="2022-09-27T15:23:30.692" v="20" actId="478"/>
        <pc:sldMkLst>
          <pc:docMk/>
          <pc:sldMk cId="50773516" sldId="761"/>
        </pc:sldMkLst>
        <pc:spChg chg="del">
          <ac:chgData name="Emily Schafer" userId="8a55cef974cd3bd1" providerId="LiveId" clId="{16783EC8-23A7-445B-AF8F-509342FCF529}" dt="2022-09-27T15:23:30.692" v="20" actId="478"/>
          <ac:spMkLst>
            <pc:docMk/>
            <pc:sldMk cId="50773516" sldId="761"/>
            <ac:spMk id="5" creationId="{EF4DDDE0-E987-4331-894F-AA25B995CB9B}"/>
          </ac:spMkLst>
        </pc:spChg>
        <pc:spChg chg="del">
          <ac:chgData name="Emily Schafer" userId="8a55cef974cd3bd1" providerId="LiveId" clId="{16783EC8-23A7-445B-AF8F-509342FCF529}" dt="2022-09-27T15:23:30.692" v="20" actId="478"/>
          <ac:spMkLst>
            <pc:docMk/>
            <pc:sldMk cId="50773516" sldId="761"/>
            <ac:spMk id="6" creationId="{1AD8E434-2A59-4E2B-9543-621FCDD79FA5}"/>
          </ac:spMkLst>
        </pc:spChg>
        <pc:spChg chg="del">
          <ac:chgData name="Emily Schafer" userId="8a55cef974cd3bd1" providerId="LiveId" clId="{16783EC8-23A7-445B-AF8F-509342FCF529}" dt="2022-09-27T15:23:30.692" v="20" actId="478"/>
          <ac:spMkLst>
            <pc:docMk/>
            <pc:sldMk cId="50773516" sldId="761"/>
            <ac:spMk id="7" creationId="{6EC86EC3-8A55-430A-8176-A18BD02853D7}"/>
          </ac:spMkLst>
        </pc:spChg>
      </pc:sldChg>
      <pc:sldChg chg="delSp mod delAnim">
        <pc:chgData name="Emily Schafer" userId="8a55cef974cd3bd1" providerId="LiveId" clId="{16783EC8-23A7-445B-AF8F-509342FCF529}" dt="2022-09-27T15:22:44.758" v="5" actId="478"/>
        <pc:sldMkLst>
          <pc:docMk/>
          <pc:sldMk cId="1205052066" sldId="762"/>
        </pc:sldMkLst>
        <pc:spChg chg="del">
          <ac:chgData name="Emily Schafer" userId="8a55cef974cd3bd1" providerId="LiveId" clId="{16783EC8-23A7-445B-AF8F-509342FCF529}" dt="2022-09-27T15:22:43.259" v="4" actId="478"/>
          <ac:spMkLst>
            <pc:docMk/>
            <pc:sldMk cId="1205052066" sldId="762"/>
            <ac:spMk id="6" creationId="{67ECFC2E-8B9B-4350-850E-69BB3F8681F2}"/>
          </ac:spMkLst>
        </pc:spChg>
        <pc:picChg chg="del">
          <ac:chgData name="Emily Schafer" userId="8a55cef974cd3bd1" providerId="LiveId" clId="{16783EC8-23A7-445B-AF8F-509342FCF529}" dt="2022-09-27T15:22:44.758" v="5" actId="478"/>
          <ac:picMkLst>
            <pc:docMk/>
            <pc:sldMk cId="1205052066" sldId="762"/>
            <ac:picMk id="8" creationId="{608C01CB-84D0-466F-9248-AFA4724BD142}"/>
          </ac:picMkLst>
        </pc:picChg>
      </pc:sldChg>
      <pc:sldChg chg="delSp mod delAnim">
        <pc:chgData name="Emily Schafer" userId="8a55cef974cd3bd1" providerId="LiveId" clId="{16783EC8-23A7-445B-AF8F-509342FCF529}" dt="2022-09-27T15:23:42.304" v="27" actId="478"/>
        <pc:sldMkLst>
          <pc:docMk/>
          <pc:sldMk cId="645103068" sldId="764"/>
        </pc:sldMkLst>
        <pc:spChg chg="del">
          <ac:chgData name="Emily Schafer" userId="8a55cef974cd3bd1" providerId="LiveId" clId="{16783EC8-23A7-445B-AF8F-509342FCF529}" dt="2022-09-27T15:23:38.891" v="25" actId="478"/>
          <ac:spMkLst>
            <pc:docMk/>
            <pc:sldMk cId="645103068" sldId="764"/>
            <ac:spMk id="5" creationId="{911EB133-FBE8-41F2-A014-A666247BDCDB}"/>
          </ac:spMkLst>
        </pc:spChg>
        <pc:picChg chg="del">
          <ac:chgData name="Emily Schafer" userId="8a55cef974cd3bd1" providerId="LiveId" clId="{16783EC8-23A7-445B-AF8F-509342FCF529}" dt="2022-09-27T15:23:40.876" v="26" actId="478"/>
          <ac:picMkLst>
            <pc:docMk/>
            <pc:sldMk cId="645103068" sldId="764"/>
            <ac:picMk id="8" creationId="{4DFFD68B-2E22-432A-BFF2-DFAA17079277}"/>
          </ac:picMkLst>
        </pc:picChg>
        <pc:picChg chg="del">
          <ac:chgData name="Emily Schafer" userId="8a55cef974cd3bd1" providerId="LiveId" clId="{16783EC8-23A7-445B-AF8F-509342FCF529}" dt="2022-09-27T15:23:42.304" v="27" actId="478"/>
          <ac:picMkLst>
            <pc:docMk/>
            <pc:sldMk cId="645103068" sldId="764"/>
            <ac:picMk id="9" creationId="{C6108C96-7BD3-4DC6-AB85-9FC0F35A6972}"/>
          </ac:picMkLst>
        </pc:picChg>
      </pc:sldChg>
      <pc:sldChg chg="modNotesTx">
        <pc:chgData name="Emily Schafer" userId="8a55cef974cd3bd1" providerId="LiveId" clId="{16783EC8-23A7-445B-AF8F-509342FCF529}" dt="2022-09-27T15:22:53.650" v="9" actId="20577"/>
        <pc:sldMkLst>
          <pc:docMk/>
          <pc:sldMk cId="3974344444" sldId="76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6D1952-4C8C-594A-8D47-CC3EBD31CD69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2E9FD-FA40-FC48-8917-175ED0BCC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048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E82BA9-193E-D440-8A2C-9653656F2AE3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63C63D-0C1A-0E4C-A0BD-8D65A9542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056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13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5D8BB3-5E73-4824-A2E4-664754F6DB32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157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5D8BB3-5E73-4824-A2E4-664754F6DB32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380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5D8BB3-5E73-4824-A2E4-664754F6DB32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012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5D8BB3-5E73-4824-A2E4-664754F6DB32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67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5D8BB3-5E73-4824-A2E4-664754F6DB32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654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5D8BB3-5E73-4824-A2E4-664754F6DB32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563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5D8BB3-5E73-4824-A2E4-664754F6DB3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53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5D8BB3-5E73-4824-A2E4-664754F6DB32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40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29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417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5D8BB3-5E73-4824-A2E4-664754F6DB32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62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5D8BB3-5E73-4824-A2E4-664754F6DB32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79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5D8BB3-5E73-4824-A2E4-664754F6DB32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245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5D8BB3-5E73-4824-A2E4-664754F6DB32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240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D3421027-4EC0-9C48-8CFB-B8A3104CB056}" type="datetime1">
              <a:rPr lang="en-US" smtClean="0"/>
              <a:pPr/>
              <a:t>9/27/2022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200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B362BA78-8688-C546-A03A-2A39F84C0B58}" type="datetime1">
              <a:rPr lang="en-US" smtClean="0"/>
              <a:pPr/>
              <a:t>9/27/2022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78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EF5B9135-15EF-DE46-84CC-16626B0FAF7F}" type="datetime1">
              <a:rPr lang="en-US" smtClean="0"/>
              <a:pPr/>
              <a:t>9/27/2022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136197" y="-40608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029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7ADD-011F-3541-9724-9C7FC92455D5}" type="datetime1">
              <a:rPr lang="en-US" smtClean="0"/>
              <a:t>9/27/2022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232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A40B784-3345-4542-904E-4909D009B2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alphaModFix amt="4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-513" t="29723" r="75516" b="32028"/>
          <a:stretch/>
        </p:blipFill>
        <p:spPr>
          <a:xfrm>
            <a:off x="6546274" y="2"/>
            <a:ext cx="2597727" cy="958273"/>
          </a:xfrm>
          <a:prstGeom prst="rect">
            <a:avLst/>
          </a:prstGeom>
        </p:spPr>
      </p:pic>
      <p:sp>
        <p:nvSpPr>
          <p:cNvPr id="34" name="Title 33">
            <a:extLst>
              <a:ext uri="{FF2B5EF4-FFF2-40B4-BE49-F238E27FC236}">
                <a16:creationId xmlns:a16="http://schemas.microsoft.com/office/drawing/2014/main" id="{66F78805-6368-4D48-9333-12696E1DF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21" y="295276"/>
            <a:ext cx="8564511" cy="638989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41BAABED-E07A-7247-837F-B9059D51091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62" y="1139877"/>
            <a:ext cx="8190119" cy="5083942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240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200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80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80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18CC7F-74F2-4E54-94C0-02A2B6BE1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650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 P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056080"/>
            <a:ext cx="9144000" cy="273888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  <a:latin typeface="Arial"/>
              </a:defRPr>
            </a:lvl1pPr>
          </a:lstStyle>
          <a:p>
            <a:r>
              <a:rPr lang="en-US" dirty="0"/>
              <a:t>Separator</a:t>
            </a:r>
          </a:p>
        </p:txBody>
      </p:sp>
    </p:spTree>
    <p:extLst>
      <p:ext uri="{BB962C8B-B14F-4D97-AF65-F5344CB8AC3E}">
        <p14:creationId xmlns:p14="http://schemas.microsoft.com/office/powerpoint/2010/main" val="611773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FA5DAB8B-8178-D047-869E-5A62AF236443}" type="datetime1">
              <a:rPr lang="en-US" smtClean="0"/>
              <a:t>9/27/2022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408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B9AB8213-A564-3C44-8CA0-968996562138}" type="datetime1">
              <a:rPr lang="en-US" smtClean="0"/>
              <a:pPr/>
              <a:t>9/27/2022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566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32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0A83DA12-03A5-114A-ABAE-78CD6BB6AC19}" type="datetime1">
              <a:rPr lang="en-US" smtClean="0"/>
              <a:pPr/>
              <a:t>9/27/2022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636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FFF386F-14E4-954A-9EC2-E277FFD66D49}" type="datetime1">
              <a:rPr lang="en-US" smtClean="0"/>
              <a:pPr/>
              <a:t>9/27/2022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27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D8FFCF06-3344-8345-BEA6-DDAEFCC6ECCE}" type="datetime1">
              <a:rPr lang="en-US" smtClean="0"/>
              <a:pPr/>
              <a:t>9/27/2022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70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84C6D879-35D4-554E-9D6D-93E8130AA922}" type="datetime1">
              <a:rPr lang="en-US" smtClean="0"/>
              <a:pPr/>
              <a:t>9/27/2022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20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Arial"/>
              </a:defRPr>
            </a:lvl1pPr>
            <a:lvl2pPr>
              <a:defRPr sz="2800">
                <a:latin typeface="Arial"/>
              </a:defRPr>
            </a:lvl2pPr>
            <a:lvl3pPr>
              <a:defRPr sz="2400">
                <a:latin typeface="Arial"/>
              </a:defRPr>
            </a:lvl3pPr>
            <a:lvl4pPr>
              <a:defRPr sz="2000">
                <a:latin typeface="Arial"/>
              </a:defRPr>
            </a:lvl4pPr>
            <a:lvl5pPr>
              <a:defRPr sz="2000">
                <a:latin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AB182AE3-760A-8E44-AB65-03A533386DFC}" type="datetime1">
              <a:rPr lang="en-US" smtClean="0"/>
              <a:pPr/>
              <a:t>9/27/2022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46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C176C-065F-124D-AAA4-94F2B7A2EC7C}" type="datetime1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960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emilyschafer2023@u.northwestern.edu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weihong.yeo@northwestern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emilyschafer2023@u.northwestern.edu" TargetMode="Externa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pollev.com/emilyschafer216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41244"/>
            <a:ext cx="8229600" cy="106118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BMD_ENG 301</a:t>
            </a:r>
            <a:br>
              <a:rPr lang="en-US" dirty="0">
                <a:solidFill>
                  <a:schemeClr val="bg1"/>
                </a:solidFill>
                <a:latin typeface="+mj-lt"/>
              </a:rPr>
            </a:br>
            <a:r>
              <a:rPr lang="en-US" dirty="0">
                <a:solidFill>
                  <a:schemeClr val="bg1"/>
                </a:solidFill>
                <a:latin typeface="+mj-lt"/>
              </a:rPr>
              <a:t>Discussion 1: Neuroanatomy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764065"/>
            <a:ext cx="8229599" cy="344805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rgbClr val="FFFFFF"/>
                </a:solidFill>
                <a:latin typeface="+mj-lt"/>
              </a:rPr>
              <a:t>TAs: Emily Schafer and 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Wei Hong Yeo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emilyschafer2023@u.northwestern.edu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weihong.yeo@northwestern.edu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September 27</a:t>
            </a:r>
            <a:r>
              <a:rPr lang="en-US" sz="2400" baseline="30000" dirty="0">
                <a:solidFill>
                  <a:schemeClr val="bg1"/>
                </a:solidFill>
                <a:latin typeface="+mj-lt"/>
              </a:rPr>
              <a:t>th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 and September 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30</a:t>
            </a:r>
            <a:r>
              <a:rPr lang="en-US" sz="2400" baseline="30000" dirty="0">
                <a:solidFill>
                  <a:srgbClr val="FFFFFF"/>
                </a:solidFill>
                <a:latin typeface="+mj-lt"/>
              </a:rPr>
              <a:t>th</a:t>
            </a:r>
            <a:r>
              <a:rPr lang="en-US" sz="2400" dirty="0">
                <a:solidFill>
                  <a:srgbClr val="FFFFFF"/>
                </a:solidFill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54333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8BD7A9E-E37D-4179-8457-6FBAAE828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Question #4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E69952-60A4-4980-81C5-43F0840D46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62" y="1139877"/>
            <a:ext cx="8327770" cy="508394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internal structures of the spinal cord are known to change shape and size with the location along the length of the spinal cord. Which of the following are </a:t>
            </a:r>
            <a:r>
              <a:rPr lang="en-US" b="1" dirty="0"/>
              <a:t>correct </a:t>
            </a:r>
            <a:r>
              <a:rPr lang="en-US" dirty="0"/>
              <a:t>statements about these changes?</a:t>
            </a:r>
          </a:p>
          <a:p>
            <a:pPr marL="0" indent="0">
              <a:buNone/>
            </a:pPr>
            <a:r>
              <a:rPr lang="en-US" sz="2000" dirty="0" err="1"/>
              <a:t>i</a:t>
            </a:r>
            <a:r>
              <a:rPr lang="en-US" sz="2000" dirty="0"/>
              <a:t>. Enlargements of the gray matter occur near the areas of the spinal cord responsible for the upper and lower limbs. </a:t>
            </a:r>
          </a:p>
          <a:p>
            <a:pPr marL="0" indent="0">
              <a:buNone/>
            </a:pPr>
            <a:r>
              <a:rPr lang="en-US" sz="2000" dirty="0"/>
              <a:t>ii. The gray matter increases with distance down the spinal cord because of an increased number of interneurons. </a:t>
            </a:r>
          </a:p>
          <a:p>
            <a:pPr marL="0" indent="0">
              <a:buNone/>
            </a:pPr>
            <a:r>
              <a:rPr lang="en-US" sz="2000" dirty="0"/>
              <a:t>iii. The white matter decreases with distance down the spinal cord because there are less axons needed to innervate the remaining areas of the body. 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2400" dirty="0"/>
              <a:t>	A. </a:t>
            </a:r>
            <a:r>
              <a:rPr lang="en-US" sz="2400" dirty="0" err="1"/>
              <a:t>i</a:t>
            </a:r>
            <a:r>
              <a:rPr lang="en-US" sz="2400" dirty="0"/>
              <a:t> only					C.  </a:t>
            </a:r>
            <a:r>
              <a:rPr lang="en-US" sz="2400" dirty="0" err="1"/>
              <a:t>i</a:t>
            </a:r>
            <a:r>
              <a:rPr lang="en-US" sz="2400" dirty="0"/>
              <a:t> and iii</a:t>
            </a:r>
          </a:p>
          <a:p>
            <a:pPr marL="0" indent="0">
              <a:buNone/>
            </a:pPr>
            <a:r>
              <a:rPr lang="en-US" sz="2400" dirty="0"/>
              <a:t>	B. </a:t>
            </a:r>
            <a:r>
              <a:rPr lang="en-US" sz="2400" dirty="0" err="1"/>
              <a:t>i</a:t>
            </a:r>
            <a:r>
              <a:rPr lang="en-US" sz="2400" dirty="0"/>
              <a:t> and ii					D.  All of the above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2F1BE26-B628-45DF-9925-0F4DB3E14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06E12CD-FCB1-464E-A775-0B83FDDACE0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702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7824E6-3E91-4EBC-AF75-9C549AFC3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Question #4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ED3FA3-6525-4DFF-AE3A-09AF8A56CB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2546699" y="1052181"/>
            <a:ext cx="4040154" cy="5177169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5197CBB-9FE5-4EBF-9289-A630E80CC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06E12CD-FCB1-464E-A775-0B83FDDACE0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79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9DE4F7-F511-DD4E-8451-DC27D5693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Blood Circulation in the Nervous Systems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8172A-30F8-4266-8C48-72E0DD2952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62" y="1234441"/>
            <a:ext cx="8703276" cy="4600303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23FB308-C5AD-4979-9130-29790F9B1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06E12CD-FCB1-464E-A775-0B83FDDACE0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009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801439-71FA-4419-A5CE-502F29EC3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Blood Circulation in the Nervous Systems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634FBC-4EF7-4C39-8FA4-9038432A3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432" y="1123205"/>
            <a:ext cx="3896165" cy="52183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D944CD-69CA-4BB5-8858-092065E906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813" y="1215165"/>
            <a:ext cx="2400810" cy="2517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7A6D7E-0EF3-4BB2-A1A6-2B44F7DE86D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815" y="3824339"/>
            <a:ext cx="2502663" cy="2517213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EC41430F-51BE-47AF-A897-B70EC8B91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06E12CD-FCB1-464E-A775-0B83FDDACE0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85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4B036A-651A-4646-9058-2B3FF4DD2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Circle of Willis</a:t>
            </a:r>
          </a:p>
        </p:txBody>
      </p:sp>
      <p:pic>
        <p:nvPicPr>
          <p:cNvPr id="4098" name="Picture 2" descr="Circle of Willis - KwizMi Medical">
            <a:extLst>
              <a:ext uri="{FF2B5EF4-FFF2-40B4-BE49-F238E27FC236}">
                <a16:creationId xmlns:a16="http://schemas.microsoft.com/office/drawing/2014/main" id="{441F6F0D-F4CF-4304-885D-048F0AC1A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144" y="1026120"/>
            <a:ext cx="3375712" cy="523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A4490F-92C3-4767-B22D-8EB75895F8D4}"/>
              </a:ext>
            </a:extLst>
          </p:cNvPr>
          <p:cNvSpPr txBox="1"/>
          <p:nvPr/>
        </p:nvSpPr>
        <p:spPr>
          <a:xfrm>
            <a:off x="6130783" y="2477118"/>
            <a:ext cx="2589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Internal carotid artery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70A2B7-C124-4CCC-B98B-C00CBDA0A658}"/>
              </a:ext>
            </a:extLst>
          </p:cNvPr>
          <p:cNvSpPr txBox="1"/>
          <p:nvPr/>
        </p:nvSpPr>
        <p:spPr>
          <a:xfrm>
            <a:off x="4841146" y="3893772"/>
            <a:ext cx="1809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Basilar artery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EBDCA3-5FAA-41D0-9519-26563F0630D4}"/>
              </a:ext>
            </a:extLst>
          </p:cNvPr>
          <p:cNvSpPr txBox="1"/>
          <p:nvPr/>
        </p:nvSpPr>
        <p:spPr>
          <a:xfrm>
            <a:off x="5226230" y="5213693"/>
            <a:ext cx="1809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Vertebral artery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0179C7-1609-4B45-AD94-88636D274DD5}"/>
              </a:ext>
            </a:extLst>
          </p:cNvPr>
          <p:cNvSpPr txBox="1"/>
          <p:nvPr/>
        </p:nvSpPr>
        <p:spPr>
          <a:xfrm>
            <a:off x="1827899" y="3542322"/>
            <a:ext cx="1809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Pontine arteries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CB3D259-33C4-42E7-AEA2-251FFA607A13}"/>
              </a:ext>
            </a:extLst>
          </p:cNvPr>
          <p:cNvCxnSpPr>
            <a:cxnSpLocks/>
          </p:cNvCxnSpPr>
          <p:nvPr/>
        </p:nvCxnSpPr>
        <p:spPr>
          <a:xfrm flipH="1" flipV="1">
            <a:off x="4127157" y="2189171"/>
            <a:ext cx="2132700" cy="4194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CC10C814-545B-4FB8-9126-15F2D6FE7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06E12CD-FCB1-464E-A775-0B83FDDACE0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56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4B036A-651A-4646-9058-2B3FF4DD2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Circle of Willis</a:t>
            </a:r>
          </a:p>
        </p:txBody>
      </p:sp>
      <p:pic>
        <p:nvPicPr>
          <p:cNvPr id="4098" name="Picture 2" descr="Circle of Willis - KwizMi Medical">
            <a:extLst>
              <a:ext uri="{FF2B5EF4-FFF2-40B4-BE49-F238E27FC236}">
                <a16:creationId xmlns:a16="http://schemas.microsoft.com/office/drawing/2014/main" id="{441F6F0D-F4CF-4304-885D-048F0AC1A3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664"/>
          <a:stretch/>
        </p:blipFill>
        <p:spPr bwMode="auto">
          <a:xfrm>
            <a:off x="2304061" y="1531975"/>
            <a:ext cx="4639757" cy="412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B07D9C-704B-4443-8FC5-90F877C64C3A}"/>
              </a:ext>
            </a:extLst>
          </p:cNvPr>
          <p:cNvSpPr txBox="1"/>
          <p:nvPr/>
        </p:nvSpPr>
        <p:spPr>
          <a:xfrm>
            <a:off x="905594" y="1673125"/>
            <a:ext cx="2589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Middle cerebral artery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06FEBF-E71D-41F3-A3E0-2D2A73CDF098}"/>
              </a:ext>
            </a:extLst>
          </p:cNvPr>
          <p:cNvSpPr txBox="1"/>
          <p:nvPr/>
        </p:nvSpPr>
        <p:spPr>
          <a:xfrm>
            <a:off x="5160105" y="1531975"/>
            <a:ext cx="2589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Anterior cerebral artery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0A5556-A99B-4E99-A9FD-86B2611C663E}"/>
              </a:ext>
            </a:extLst>
          </p:cNvPr>
          <p:cNvSpPr txBox="1"/>
          <p:nvPr/>
        </p:nvSpPr>
        <p:spPr>
          <a:xfrm>
            <a:off x="6040320" y="4428682"/>
            <a:ext cx="2817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Posterior cerebral artery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20AC04-579C-4898-9CEC-54877E7BEDBF}"/>
              </a:ext>
            </a:extLst>
          </p:cNvPr>
          <p:cNvSpPr txBox="1"/>
          <p:nvPr/>
        </p:nvSpPr>
        <p:spPr>
          <a:xfrm>
            <a:off x="284521" y="1233218"/>
            <a:ext cx="4639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Anterior communicating artery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517CEB-DFB0-4958-B781-1D4906F8538F}"/>
              </a:ext>
            </a:extLst>
          </p:cNvPr>
          <p:cNvSpPr txBox="1"/>
          <p:nvPr/>
        </p:nvSpPr>
        <p:spPr>
          <a:xfrm>
            <a:off x="706733" y="3389261"/>
            <a:ext cx="2456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Posterior communicating artery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D157F417-EF29-40EF-A79E-C3A5E393E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06E12CD-FCB1-464E-A775-0B83FDDACE0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1B32C9-8355-4FA0-B76F-8F4A2D0A47DA}"/>
              </a:ext>
            </a:extLst>
          </p:cNvPr>
          <p:cNvSpPr txBox="1"/>
          <p:nvPr/>
        </p:nvSpPr>
        <p:spPr>
          <a:xfrm>
            <a:off x="6259856" y="3575829"/>
            <a:ext cx="2589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Internal carotid artery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DC8D3A9-4906-438D-BCA2-726762D30428}"/>
              </a:ext>
            </a:extLst>
          </p:cNvPr>
          <p:cNvCxnSpPr>
            <a:cxnSpLocks/>
          </p:cNvCxnSpPr>
          <p:nvPr/>
        </p:nvCxnSpPr>
        <p:spPr>
          <a:xfrm flipH="1" flipV="1">
            <a:off x="5421717" y="2940739"/>
            <a:ext cx="1422872" cy="5975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43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4B036A-651A-4646-9058-2B3FF4DD2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Circle of Willis</a:t>
            </a:r>
          </a:p>
        </p:txBody>
      </p:sp>
      <p:pic>
        <p:nvPicPr>
          <p:cNvPr id="4098" name="Picture 2" descr="Circle of Willis - KwizMi Medical">
            <a:extLst>
              <a:ext uri="{FF2B5EF4-FFF2-40B4-BE49-F238E27FC236}">
                <a16:creationId xmlns:a16="http://schemas.microsoft.com/office/drawing/2014/main" id="{441F6F0D-F4CF-4304-885D-048F0AC1A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144" y="1026120"/>
            <a:ext cx="3375712" cy="523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9961C1-B5EF-414C-BE32-6F017E06F0D6}"/>
              </a:ext>
            </a:extLst>
          </p:cNvPr>
          <p:cNvSpPr txBox="1"/>
          <p:nvPr/>
        </p:nvSpPr>
        <p:spPr>
          <a:xfrm>
            <a:off x="5253454" y="3644854"/>
            <a:ext cx="2589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Superior cerebellar artery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806570-D96A-4DE1-B93B-3405E4E72078}"/>
              </a:ext>
            </a:extLst>
          </p:cNvPr>
          <p:cNvSpPr txBox="1"/>
          <p:nvPr/>
        </p:nvSpPr>
        <p:spPr>
          <a:xfrm>
            <a:off x="5253454" y="4468765"/>
            <a:ext cx="2589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Anterior inferior cerebellar artery (AICA)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AD50E7-5B77-44DD-9674-2BE7FEF39716}"/>
              </a:ext>
            </a:extLst>
          </p:cNvPr>
          <p:cNvSpPr txBox="1"/>
          <p:nvPr/>
        </p:nvSpPr>
        <p:spPr>
          <a:xfrm>
            <a:off x="5485682" y="5710019"/>
            <a:ext cx="2589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Posterior inferior cerebellar artery (PICA)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956F0A8-E36F-4634-A0BF-A0F512403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06E12CD-FCB1-464E-A775-0B83FDDACE0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43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2027CA4-D9D4-4DD7-8097-B96E33130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Blood-Brain Barrier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E24F50-626A-48C3-A56C-30E69873C6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257" y="1020394"/>
            <a:ext cx="3671423" cy="52710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69AC25-421F-4A19-B14D-16A5F98337C9}"/>
              </a:ext>
            </a:extLst>
          </p:cNvPr>
          <p:cNvSpPr txBox="1"/>
          <p:nvPr/>
        </p:nvSpPr>
        <p:spPr>
          <a:xfrm>
            <a:off x="5080221" y="2570206"/>
            <a:ext cx="37688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Protection against pathogens, toxins, and dangerous concentrations of biomolecules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D367BB1-45B9-4455-8477-51078D153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06E12CD-FCB1-464E-A775-0B83FDDACE0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472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4C69BB-D72D-4297-9EE4-CA60065B0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Cerebrospinal Fluid Circulation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AD0A5-45CA-4218-8C2D-89403FD58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96" y="1428206"/>
            <a:ext cx="4536803" cy="44679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B60D23-7157-43E2-B89B-2412E463FBB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246" y="1889761"/>
            <a:ext cx="3910960" cy="3440319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68546F97-FD0F-433F-9295-3F696E6D8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06E12CD-FCB1-464E-A775-0B83FDDACE0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228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32C4188-3810-44E7-B4F1-448B015F8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Ventricles of the Brain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A7771D-E61C-40EE-95FD-9C1395DAE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248117"/>
            <a:ext cx="8534400" cy="4584192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C190B0A-84A1-4DD5-9BE6-6812049C3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06E12CD-FCB1-464E-A775-0B83FDDACE0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260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2C770-BC64-41D3-8D5B-F580C29B5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4463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j-lt"/>
              </a:rPr>
              <a:t>TA Contact Information and Office Hours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49FE20-C840-4E9B-9861-FA5468669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2862F256-88CA-49A0-9377-B92E13A161C9}"/>
              </a:ext>
            </a:extLst>
          </p:cNvPr>
          <p:cNvSpPr txBox="1">
            <a:spLocks/>
          </p:cNvSpPr>
          <p:nvPr/>
        </p:nvSpPr>
        <p:spPr>
          <a:xfrm>
            <a:off x="395037" y="1071973"/>
            <a:ext cx="8348792" cy="62651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ysClr val="windowText" lastClr="000000"/>
                </a:solidFill>
                <a:latin typeface="Calibri" panose="020F0502020204030204" pitchFamily="34" charset="0"/>
                <a:ea typeface="Geneva" pitchFamily="-107" charset="-128"/>
                <a:cs typeface="Calibri" panose="020F0502020204030204" pitchFamily="34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ysClr val="windowText" lastClr="000000"/>
                </a:solidFill>
                <a:latin typeface="Calibri" panose="020F0502020204030204" pitchFamily="34" charset="0"/>
                <a:ea typeface="Geneva" pitchFamily="-107" charset="-128"/>
                <a:cs typeface="Calibri" panose="020F0502020204030204" pitchFamily="34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ysClr val="windowText" lastClr="000000"/>
                </a:solidFill>
                <a:latin typeface="Calibri" panose="020F0502020204030204" pitchFamily="34" charset="0"/>
                <a:ea typeface="Geneva" pitchFamily="-107" charset="-128"/>
                <a:cs typeface="Calibri" panose="020F0502020204030204" pitchFamily="34" charset="0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ysClr val="windowText" lastClr="000000"/>
                </a:solidFill>
                <a:latin typeface="Calibri" panose="020F0502020204030204" pitchFamily="34" charset="0"/>
                <a:ea typeface="Geneva" pitchFamily="-107" charset="-128"/>
                <a:cs typeface="Calibri" panose="020F0502020204030204" pitchFamily="34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ysClr val="windowText" lastClr="000000"/>
                </a:solidFill>
                <a:latin typeface="Calibri" panose="020F0502020204030204" pitchFamily="34" charset="0"/>
                <a:ea typeface="Geneva" pitchFamily="-107" charset="-128"/>
                <a:cs typeface="Calibri" panose="020F050202020403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charset="0"/>
              <a:buNone/>
            </a:pPr>
            <a:r>
              <a:rPr lang="en-US" sz="1800" dirty="0"/>
              <a:t>TA: Emily Schafer, PhD Candidate in Biomedical Engineering</a:t>
            </a:r>
          </a:p>
          <a:p>
            <a:pPr marL="0" indent="0" algn="ctr">
              <a:spcBef>
                <a:spcPts val="0"/>
              </a:spcBef>
              <a:buFont typeface="Arial" charset="0"/>
              <a:buNone/>
            </a:pPr>
            <a:r>
              <a:rPr lang="en-US" sz="1800" dirty="0"/>
              <a:t>Research: “bioelectronic” sensors for neural engineering (Rivnay Lab)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8E2F03-7534-4BA6-8D71-C90B4D0193B0}"/>
              </a:ext>
            </a:extLst>
          </p:cNvPr>
          <p:cNvSpPr txBox="1"/>
          <p:nvPr/>
        </p:nvSpPr>
        <p:spPr>
          <a:xfrm>
            <a:off x="2644038" y="4625293"/>
            <a:ext cx="58527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Likes: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Cats (all animals really)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Traveling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Talking about cool science/science policies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C9DE11-7A9D-4743-AD18-18BE3455C4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68" t="7693" r="5687" b="25641"/>
          <a:stretch/>
        </p:blipFill>
        <p:spPr>
          <a:xfrm>
            <a:off x="6155596" y="1901369"/>
            <a:ext cx="2470196" cy="24701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2F8C741-16E5-4329-A45F-8636D3DD36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81" t="1" r="21237" b="-244"/>
          <a:stretch/>
        </p:blipFill>
        <p:spPr>
          <a:xfrm rot="5400000">
            <a:off x="457200" y="1901369"/>
            <a:ext cx="2470196" cy="24701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A93BF2-5D3F-4C76-B6B8-5812A5AF0893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t="13747" b="20643"/>
          <a:stretch/>
        </p:blipFill>
        <p:spPr>
          <a:xfrm>
            <a:off x="3253969" y="1916495"/>
            <a:ext cx="2630929" cy="24367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C0E9981-038B-4AB2-BBC3-DAB92037EB62}"/>
              </a:ext>
            </a:extLst>
          </p:cNvPr>
          <p:cNvSpPr/>
          <p:nvPr/>
        </p:nvSpPr>
        <p:spPr>
          <a:xfrm>
            <a:off x="2260121" y="4077239"/>
            <a:ext cx="553698" cy="225568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Olly</a:t>
            </a:r>
          </a:p>
        </p:txBody>
      </p:sp>
    </p:spTree>
    <p:extLst>
      <p:ext uri="{BB962C8B-B14F-4D97-AF65-F5344CB8AC3E}">
        <p14:creationId xmlns:p14="http://schemas.microsoft.com/office/powerpoint/2010/main" val="3645940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B9B140-282E-45BB-8746-477EF5FD3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Cerebrospinal Fluid Circulation in the CNS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63FDAF-3BC0-467C-9A66-ADB1C206F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117" y="1058829"/>
            <a:ext cx="2544046" cy="5270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9CBD77-78F5-4F71-9C98-7B8F2ECC69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152" y="1461577"/>
            <a:ext cx="3990309" cy="4541602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A69582E-236A-4F7B-BD9D-A8D9CDA70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06E12CD-FCB1-464E-A775-0B83FDDACE0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02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DE1D61D-1FC4-4BE5-8D8A-28E9B398B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#1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3BB4CC-3FE5-405B-8953-3C825587192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62" y="1139877"/>
            <a:ext cx="7955473" cy="5083942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Which of the following are the main roles of cerebrospinal fluid? (You can choose more than one)</a:t>
            </a:r>
          </a:p>
          <a:p>
            <a:pPr marL="514350" indent="-514350">
              <a:buAutoNum type="alphaUcPeriod"/>
            </a:pPr>
            <a:r>
              <a:rPr lang="en-US" sz="2400" dirty="0"/>
              <a:t>To cushion the brain and protect it from injury</a:t>
            </a:r>
          </a:p>
          <a:p>
            <a:pPr marL="514350" indent="-514350">
              <a:buAutoNum type="alphaUcPeriod"/>
            </a:pPr>
            <a:r>
              <a:rPr lang="en-US" sz="2400" dirty="0"/>
              <a:t>To serve as a protective layer around PNS nerves</a:t>
            </a:r>
          </a:p>
          <a:p>
            <a:pPr marL="514350" indent="-514350">
              <a:buAutoNum type="alphaUcPeriod"/>
            </a:pPr>
            <a:r>
              <a:rPr lang="en-US" sz="2400" dirty="0"/>
              <a:t>To deliver nutrients and maintain homeostasis of CNS tissue</a:t>
            </a:r>
          </a:p>
          <a:p>
            <a:pPr marL="514350" indent="-514350">
              <a:buFont typeface="Arial" charset="0"/>
              <a:buAutoNum type="alphaUcPeriod"/>
            </a:pPr>
            <a:r>
              <a:rPr lang="en-US" sz="2400" dirty="0"/>
              <a:t>To remove waste as part of the brain’s lymphatic system</a:t>
            </a:r>
          </a:p>
          <a:p>
            <a:pPr marL="514350" indent="-514350">
              <a:buAutoNum type="alphaUcPeriod"/>
            </a:pPr>
            <a:r>
              <a:rPr lang="en-US" sz="2400" dirty="0"/>
              <a:t>To act as a reservoir of additional proteins delivered via blood circulation</a:t>
            </a:r>
          </a:p>
          <a:p>
            <a:pPr marL="514350" indent="-514350">
              <a:buAutoNum type="alphaUcPeriod"/>
            </a:pPr>
            <a:r>
              <a:rPr lang="en-US" sz="2400" dirty="0"/>
              <a:t>To facilitate ease of blood flow through the ventricles 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3027C54A-727D-4D8D-B4B9-E3629D510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06E12CD-FCB1-464E-A775-0B83FDDACE03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73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B56DCA-2563-403D-9E47-12A9F70C4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#2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C9408E-CF00-4C06-9C27-50CF58AFB23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 infant was diagnosed as having hydrocephalus. It was determined that there was a blockage in the ventricular system of the baby's brain between the third and fourth ventricles. The blockage therefore must have involved the:</a:t>
            </a:r>
          </a:p>
          <a:p>
            <a:pPr marL="514350" indent="-514350">
              <a:buAutoNum type="alphaUcPeriod"/>
            </a:pPr>
            <a:r>
              <a:rPr lang="en-US" dirty="0"/>
              <a:t>The cerebral aqueduct</a:t>
            </a:r>
          </a:p>
          <a:p>
            <a:pPr marL="514350" indent="-514350">
              <a:buAutoNum type="alphaUcPeriod"/>
            </a:pPr>
            <a:r>
              <a:rPr lang="en-US" dirty="0"/>
              <a:t>The central canal</a:t>
            </a:r>
          </a:p>
          <a:p>
            <a:pPr marL="514350" indent="-514350">
              <a:buAutoNum type="alphaUcPeriod"/>
            </a:pPr>
            <a:r>
              <a:rPr lang="en-US" dirty="0"/>
              <a:t>The interventricular </a:t>
            </a:r>
          </a:p>
          <a:p>
            <a:pPr marL="0" indent="0">
              <a:buNone/>
            </a:pPr>
            <a:r>
              <a:rPr lang="en-US" dirty="0"/>
              <a:t>foramina</a:t>
            </a:r>
          </a:p>
          <a:p>
            <a:pPr marL="0" indent="0">
              <a:buNone/>
            </a:pPr>
            <a:r>
              <a:rPr lang="en-US" dirty="0"/>
              <a:t>D. 	 The lateral ventricles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8866DB2-74C9-4ED1-9F98-85BD93710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06E12CD-FCB1-464E-A775-0B83FDDACE03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468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FB56DCA-2563-403D-9E47-12A9F70C4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#3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C9408E-CF00-4C06-9C27-50CF58AFB23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presence of blood in a spinal tap taken from an individual with a closed head injury signals arterial bleeding into the:</a:t>
            </a:r>
          </a:p>
          <a:p>
            <a:pPr marL="514350" indent="-514350">
              <a:buAutoNum type="alphaUcPeriod"/>
            </a:pPr>
            <a:r>
              <a:rPr lang="en-US" dirty="0"/>
              <a:t>Cavernous sinus</a:t>
            </a:r>
          </a:p>
          <a:p>
            <a:pPr marL="514350" indent="-514350">
              <a:buAutoNum type="alphaUcPeriod"/>
            </a:pPr>
            <a:r>
              <a:rPr lang="en-US" dirty="0"/>
              <a:t>Epidural space</a:t>
            </a:r>
          </a:p>
          <a:p>
            <a:pPr marL="514350" indent="-514350">
              <a:buAutoNum type="alphaUcPeriod"/>
            </a:pPr>
            <a:r>
              <a:rPr lang="en-US" dirty="0"/>
              <a:t>Subdural space</a:t>
            </a:r>
          </a:p>
          <a:p>
            <a:pPr marL="0" indent="0">
              <a:buNone/>
            </a:pPr>
            <a:r>
              <a:rPr lang="en-US" dirty="0"/>
              <a:t>D. 	 Subarachnoid space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A8866DB2-74C9-4ED1-9F98-85BD93710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06E12CD-FCB1-464E-A775-0B83FDDACE03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103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8B70C-F126-8365-1B1E-70C9181A1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1EBBD5-5EDD-A0A6-C163-F3388BFA0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902" y="599662"/>
            <a:ext cx="6778196" cy="56586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EDB88D-BB73-EA07-E4F4-0378891EB44D}"/>
              </a:ext>
            </a:extLst>
          </p:cNvPr>
          <p:cNvSpPr txBox="1"/>
          <p:nvPr/>
        </p:nvSpPr>
        <p:spPr>
          <a:xfrm>
            <a:off x="235612" y="244628"/>
            <a:ext cx="8246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Be sure in particular to review: Figures A4, A12, and A14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3371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76E39-DE05-889C-7D97-C38DED5D8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8302" y="1065865"/>
            <a:ext cx="7320810" cy="4016627"/>
          </a:xfrm>
        </p:spPr>
        <p:txBody>
          <a:bodyPr>
            <a:normAutofit/>
          </a:bodyPr>
          <a:lstStyle/>
          <a:p>
            <a:pPr>
              <a:spcAft>
                <a:spcPts val="2000"/>
              </a:spcAft>
            </a:pPr>
            <a:r>
              <a:rPr lang="en-US" sz="4000" dirty="0">
                <a:latin typeface="+mj-lt"/>
              </a:rPr>
              <a:t>If you need more neuroanatomy practice: </a:t>
            </a:r>
            <a:br>
              <a:rPr lang="en-US" sz="4000" dirty="0">
                <a:latin typeface="+mj-lt"/>
              </a:rPr>
            </a:br>
            <a:r>
              <a:rPr lang="en-US" sz="2000" dirty="0">
                <a:latin typeface="+mj-lt"/>
              </a:rPr>
              <a:t> </a:t>
            </a:r>
            <a:br>
              <a:rPr lang="en-US" sz="4000" dirty="0">
                <a:latin typeface="+mj-lt"/>
              </a:rPr>
            </a:br>
            <a:r>
              <a:rPr lang="en-US" sz="2800" dirty="0">
                <a:latin typeface="+mj-lt"/>
              </a:rPr>
              <a:t>“Discussion 1 – Neuroanatomy – Activity Slides” on Canvas to practice on your own time</a:t>
            </a:r>
            <a:br>
              <a:rPr lang="en-US" sz="2800" dirty="0">
                <a:latin typeface="+mj-lt"/>
              </a:rPr>
            </a:br>
            <a:br>
              <a:rPr lang="en-US" sz="2800" dirty="0">
                <a:latin typeface="+mj-lt"/>
              </a:rPr>
            </a:br>
            <a:r>
              <a:rPr lang="en-US" sz="3100" dirty="0">
                <a:latin typeface="+mj-lt"/>
              </a:rPr>
              <a:t>Thanks for your participation today – see you next week! </a:t>
            </a:r>
            <a:r>
              <a:rPr lang="en-US" sz="3100" dirty="0">
                <a:latin typeface="+mj-lt"/>
                <a:sym typeface="Wingdings" panose="05000000000000000000" pitchFamily="2" charset="2"/>
              </a:rPr>
              <a:t></a:t>
            </a:r>
            <a:endParaRPr lang="en-US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53891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2C770-BC64-41D3-8D5B-F580C29B5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4463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j-lt"/>
              </a:rPr>
              <a:t>TA Contact Information and Office Hours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49FE20-C840-4E9B-9861-FA5468669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A3E7D9E5-332F-4685-9A6E-5342CBD4D517}"/>
              </a:ext>
            </a:extLst>
          </p:cNvPr>
          <p:cNvSpPr txBox="1">
            <a:spLocks/>
          </p:cNvSpPr>
          <p:nvPr/>
        </p:nvSpPr>
        <p:spPr>
          <a:xfrm>
            <a:off x="649515" y="1261744"/>
            <a:ext cx="7844970" cy="433451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ysClr val="windowText" lastClr="000000"/>
                </a:solidFill>
                <a:latin typeface="Calibri" panose="020F0502020204030204" pitchFamily="34" charset="0"/>
                <a:ea typeface="Geneva" pitchFamily="-107" charset="-128"/>
                <a:cs typeface="Calibri" panose="020F0502020204030204" pitchFamily="34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400" kern="1200">
                <a:solidFill>
                  <a:sysClr val="windowText" lastClr="000000"/>
                </a:solidFill>
                <a:latin typeface="Calibri" panose="020F0502020204030204" pitchFamily="34" charset="0"/>
                <a:ea typeface="Geneva" pitchFamily="-107" charset="-128"/>
                <a:cs typeface="Calibri" panose="020F0502020204030204" pitchFamily="34" charset="0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ysClr val="windowText" lastClr="000000"/>
                </a:solidFill>
                <a:latin typeface="Calibri" panose="020F0502020204030204" pitchFamily="34" charset="0"/>
                <a:ea typeface="Geneva" pitchFamily="-107" charset="-128"/>
                <a:cs typeface="Calibri" panose="020F0502020204030204" pitchFamily="34" charset="0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800" kern="1200">
                <a:solidFill>
                  <a:sysClr val="windowText" lastClr="000000"/>
                </a:solidFill>
                <a:latin typeface="Calibri" panose="020F0502020204030204" pitchFamily="34" charset="0"/>
                <a:ea typeface="Geneva" pitchFamily="-107" charset="-128"/>
                <a:cs typeface="Calibri" panose="020F0502020204030204" pitchFamily="34" charset="0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800" kern="1200">
                <a:solidFill>
                  <a:sysClr val="windowText" lastClr="000000"/>
                </a:solidFill>
                <a:latin typeface="Calibri" panose="020F0502020204030204" pitchFamily="34" charset="0"/>
                <a:ea typeface="Geneva" pitchFamily="-107" charset="-128"/>
                <a:cs typeface="Calibri" panose="020F050202020403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charset="0"/>
              <a:buNone/>
            </a:pPr>
            <a:r>
              <a:rPr lang="en-US" u="sng" dirty="0"/>
              <a:t>Office hours </a:t>
            </a:r>
          </a:p>
          <a:p>
            <a:pPr marL="0" indent="0" algn="ctr">
              <a:spcBef>
                <a:spcPts val="0"/>
              </a:spcBef>
              <a:buFont typeface="Arial" charset="0"/>
              <a:buNone/>
            </a:pPr>
            <a:r>
              <a:rPr lang="en-US" u="sng" dirty="0"/>
              <a:t>“No Strings Attached”</a:t>
            </a:r>
          </a:p>
          <a:p>
            <a:pPr marL="0" indent="0" algn="ctr">
              <a:spcBef>
                <a:spcPts val="0"/>
              </a:spcBef>
              <a:buFont typeface="Arial" charset="0"/>
              <a:buNone/>
            </a:pPr>
            <a:r>
              <a:rPr lang="en-US" sz="2400" dirty="0"/>
              <a:t>You don’t need to come with questions prepared</a:t>
            </a:r>
          </a:p>
          <a:p>
            <a:pPr marL="0" indent="0" algn="ctr">
              <a:spcBef>
                <a:spcPts val="0"/>
              </a:spcBef>
              <a:buFont typeface="Arial" charset="0"/>
              <a:buNone/>
            </a:pPr>
            <a:r>
              <a:rPr lang="en-US" sz="2400" dirty="0"/>
              <a:t>I am here as a resource, whatever that means to you </a:t>
            </a:r>
            <a:r>
              <a:rPr lang="en-US" sz="2400" dirty="0">
                <a:sym typeface="Wingdings" panose="05000000000000000000" pitchFamily="2" charset="2"/>
              </a:rPr>
              <a:t></a:t>
            </a:r>
            <a:endParaRPr lang="en-US" sz="2400" dirty="0"/>
          </a:p>
          <a:p>
            <a:pPr marL="0" indent="0" algn="ctr">
              <a:spcBef>
                <a:spcPts val="0"/>
              </a:spcBef>
              <a:buFont typeface="Arial" charset="0"/>
              <a:buNone/>
            </a:pPr>
            <a:endParaRPr lang="en-US" sz="2400" dirty="0"/>
          </a:p>
          <a:p>
            <a:pPr marL="0" indent="0" algn="ctr">
              <a:spcBef>
                <a:spcPts val="0"/>
              </a:spcBef>
              <a:buFont typeface="Arial" charset="0"/>
              <a:buNone/>
            </a:pPr>
            <a:r>
              <a:rPr lang="en-US" sz="2400" dirty="0"/>
              <a:t>Tuesdays 2:30-3:30pm in Tech C211</a:t>
            </a:r>
          </a:p>
          <a:p>
            <a:pPr marL="0" indent="0" algn="ctr">
              <a:spcBef>
                <a:spcPts val="0"/>
              </a:spcBef>
              <a:buFont typeface="Arial" charset="0"/>
              <a:buNone/>
            </a:pPr>
            <a:r>
              <a:rPr lang="en-US" sz="2400" dirty="0"/>
              <a:t>(Or by appointment via Zoom)</a:t>
            </a:r>
          </a:p>
          <a:p>
            <a:pPr marL="0" indent="0" algn="ctr">
              <a:spcBef>
                <a:spcPts val="0"/>
              </a:spcBef>
              <a:buFont typeface="Arial" charset="0"/>
              <a:buNone/>
            </a:pPr>
            <a:endParaRPr lang="en-US" sz="2400" dirty="0"/>
          </a:p>
          <a:p>
            <a:pPr marL="0" indent="0" algn="ctr">
              <a:spcBef>
                <a:spcPts val="0"/>
              </a:spcBef>
              <a:buFont typeface="Arial" charset="0"/>
              <a:buNone/>
            </a:pPr>
            <a:r>
              <a:rPr lang="en-US" sz="2400" dirty="0"/>
              <a:t>Contact me via email – I will do my best to respond within 24 hours on weekdays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400" dirty="0">
                <a:hlinkClick r:id="rId2"/>
              </a:rPr>
              <a:t>emilyschafer2023@u.northwestern.edu</a:t>
            </a:r>
            <a:endParaRPr lang="en-US" sz="2400" dirty="0"/>
          </a:p>
          <a:p>
            <a:pPr marL="0" indent="0" algn="ctr">
              <a:spcBef>
                <a:spcPts val="0"/>
              </a:spcBef>
              <a:buFont typeface="Arial" charset="0"/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41571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C08F7-EB90-40EC-9981-0FFBBD822D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3025" y="1344613"/>
            <a:ext cx="7048500" cy="5011737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latin typeface="+mj-lt"/>
              </a:rPr>
              <a:t>COVID-19 policies</a:t>
            </a:r>
          </a:p>
          <a:p>
            <a:r>
              <a:rPr lang="en-US" sz="2400" dirty="0">
                <a:latin typeface="+mj-lt"/>
              </a:rPr>
              <a:t>Attendance</a:t>
            </a:r>
          </a:p>
          <a:p>
            <a:r>
              <a:rPr lang="en-US" sz="2400" dirty="0">
                <a:latin typeface="+mj-lt"/>
              </a:rPr>
              <a:t>Format</a:t>
            </a:r>
          </a:p>
          <a:p>
            <a:r>
              <a:rPr lang="en-US" sz="2400" dirty="0">
                <a:latin typeface="+mj-lt"/>
              </a:rPr>
              <a:t>Slides will be posted after each section</a:t>
            </a:r>
          </a:p>
          <a:p>
            <a:r>
              <a:rPr lang="en-US" sz="2400" dirty="0">
                <a:latin typeface="+mj-lt"/>
              </a:rPr>
              <a:t>In-class Expectations: </a:t>
            </a:r>
          </a:p>
          <a:p>
            <a:pPr lvl="1"/>
            <a:r>
              <a:rPr lang="en-US" sz="2000" dirty="0">
                <a:latin typeface="+mj-lt"/>
              </a:rPr>
              <a:t>Arrive on time</a:t>
            </a:r>
          </a:p>
          <a:p>
            <a:pPr lvl="1"/>
            <a:r>
              <a:rPr lang="en-US" sz="2000" dirty="0">
                <a:latin typeface="+mj-lt"/>
              </a:rPr>
              <a:t>Be ready to be engaged</a:t>
            </a:r>
          </a:p>
          <a:p>
            <a:pPr lvl="1"/>
            <a:r>
              <a:rPr lang="en-US" sz="2000" dirty="0">
                <a:latin typeface="+mj-lt"/>
              </a:rPr>
              <a:t>Follow good discussion practices</a:t>
            </a:r>
          </a:p>
          <a:p>
            <a:pPr lvl="1"/>
            <a:r>
              <a:rPr lang="en-US" sz="2000" dirty="0">
                <a:latin typeface="+mj-lt"/>
              </a:rPr>
              <a:t>Use this as an opportunity to find study buddies</a:t>
            </a:r>
          </a:p>
          <a:p>
            <a:pPr marL="0" indent="0">
              <a:buNone/>
            </a:pPr>
            <a:endParaRPr lang="en-US" sz="1500" dirty="0">
              <a:latin typeface="+mj-lt"/>
            </a:endParaRP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Using PollEv.com:</a:t>
            </a: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Go to </a:t>
            </a:r>
            <a:r>
              <a:rPr lang="en-US" sz="2400" dirty="0">
                <a:latin typeface="+mj-lt"/>
                <a:hlinkClick r:id="rId2"/>
              </a:rPr>
              <a:t>http://PollEv.com/emilyschafer216</a:t>
            </a:r>
            <a:r>
              <a:rPr lang="en-US" sz="2400" dirty="0">
                <a:latin typeface="+mj-lt"/>
              </a:rPr>
              <a:t> 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in another browser for answering questions throughout discussion</a:t>
            </a:r>
          </a:p>
          <a:p>
            <a:pPr lvl="1"/>
            <a:endParaRPr lang="en-US" sz="2000" dirty="0">
              <a:latin typeface="+mj-lt"/>
            </a:endParaRPr>
          </a:p>
          <a:p>
            <a:endParaRPr lang="en-US" sz="2400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279CE-64A4-472A-9EDF-88F21D5A8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9827FBF-DB04-47F7-879F-B281D969B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4463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>
                <a:latin typeface="+mj-lt"/>
              </a:rPr>
              <a:t>Course Logistics and Expectations</a:t>
            </a:r>
          </a:p>
        </p:txBody>
      </p:sp>
    </p:spTree>
    <p:extLst>
      <p:ext uri="{BB962C8B-B14F-4D97-AF65-F5344CB8AC3E}">
        <p14:creationId xmlns:p14="http://schemas.microsoft.com/office/powerpoint/2010/main" val="3407818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9DE4F7-F511-DD4E-8451-DC27D5693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Question #1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194FD1-C138-C94B-AD32-22AC754DE23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Gray matter differs from white matter because gray matter _____ and white matter _____. </a:t>
            </a:r>
          </a:p>
          <a:p>
            <a:pPr marL="514350" indent="-514350">
              <a:buAutoNum type="alphaUcPeriod"/>
            </a:pPr>
            <a:r>
              <a:rPr lang="en-US" dirty="0"/>
              <a:t>is in the PNS; is in the CNS</a:t>
            </a:r>
          </a:p>
          <a:p>
            <a:pPr marL="514350" indent="-514350">
              <a:buFont typeface="Arial"/>
              <a:buAutoNum type="alphaUcPeriod"/>
            </a:pPr>
            <a:r>
              <a:rPr lang="fr-FR" dirty="0" err="1"/>
              <a:t>contains</a:t>
            </a:r>
            <a:r>
              <a:rPr lang="fr-FR" dirty="0"/>
              <a:t> neuronal </a:t>
            </a:r>
            <a:r>
              <a:rPr lang="fr-FR" dirty="0" err="1"/>
              <a:t>cell</a:t>
            </a:r>
            <a:r>
              <a:rPr lang="fr-FR" dirty="0"/>
              <a:t> bodies; </a:t>
            </a:r>
            <a:r>
              <a:rPr lang="fr-FR" dirty="0" err="1"/>
              <a:t>contains</a:t>
            </a:r>
            <a:r>
              <a:rPr lang="fr-FR" dirty="0"/>
              <a:t> axons</a:t>
            </a:r>
          </a:p>
          <a:p>
            <a:pPr marL="514350" indent="-514350">
              <a:buAutoNum type="alphaUcPeriod"/>
            </a:pPr>
            <a:r>
              <a:rPr lang="en-US" dirty="0"/>
              <a:t>is part of the sympathetic nervous system; is part of the parasympathetic nervous system</a:t>
            </a:r>
          </a:p>
          <a:p>
            <a:pPr marL="514350" indent="-514350">
              <a:buAutoNum type="alphaUcPeriod"/>
            </a:pPr>
            <a:r>
              <a:rPr lang="en-US" dirty="0"/>
              <a:t>contains neurons; contains glia</a:t>
            </a:r>
          </a:p>
          <a:p>
            <a:pPr marL="514350" indent="-514350">
              <a:buAutoNum type="alphaUcPeriod"/>
            </a:pPr>
            <a:r>
              <a:rPr lang="en-US" dirty="0"/>
              <a:t>is in the spinal cord; is in the brain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1385948-F2E3-4280-924A-AFDB09350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06E12CD-FCB1-464E-A775-0B83FDDACE0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088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7B693-0D61-F68E-A171-5D4176FA8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F34D3E-16E9-1003-7839-45AEDCD53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7921"/>
            <a:ext cx="9144000" cy="466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101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9DE4F7-F511-DD4E-8451-DC27D5693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Question #2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194FD1-C138-C94B-AD32-22AC754DE23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majority of the ___ cranial nerves arise from the ___ of the brain. </a:t>
            </a:r>
          </a:p>
          <a:p>
            <a:pPr marL="514350" indent="-514350">
              <a:buAutoNum type="alphaUcPeriod"/>
            </a:pPr>
            <a:r>
              <a:rPr lang="en-US" dirty="0"/>
              <a:t>10; cortex</a:t>
            </a:r>
          </a:p>
          <a:p>
            <a:pPr marL="514350" indent="-514350">
              <a:buAutoNum type="alphaUcPeriod"/>
            </a:pPr>
            <a:r>
              <a:rPr lang="en-US" dirty="0"/>
              <a:t>12; diencephalon</a:t>
            </a:r>
          </a:p>
          <a:p>
            <a:pPr marL="514350" indent="-514350">
              <a:buAutoNum type="alphaUcPeriod"/>
            </a:pPr>
            <a:r>
              <a:rPr lang="en-US" dirty="0"/>
              <a:t>10; cerebellum</a:t>
            </a:r>
          </a:p>
          <a:p>
            <a:pPr marL="514350" indent="-514350">
              <a:buAutoNum type="alphaUcPeriod"/>
            </a:pPr>
            <a:r>
              <a:rPr lang="en-US" dirty="0"/>
              <a:t>12; brainstem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C1385948-F2E3-4280-924A-AFDB09350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06E12CD-FCB1-464E-A775-0B83FDDACE0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052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3F3D55-5AAB-4B69-B45D-88F36BB24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 Question #3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E1AB96-E4F5-4507-AE4D-9EA121887C9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deep groove that separates the right and left cerebral hemispheres is known as the:</a:t>
            </a:r>
          </a:p>
          <a:p>
            <a:pPr marL="514350" indent="-514350">
              <a:buAutoNum type="alphaUcPeriod"/>
            </a:pPr>
            <a:r>
              <a:rPr lang="en-US" dirty="0"/>
              <a:t>Lateral fissure</a:t>
            </a:r>
          </a:p>
          <a:p>
            <a:pPr marL="514350" indent="-514350">
              <a:buAutoNum type="alphaUcPeriod"/>
            </a:pPr>
            <a:r>
              <a:rPr lang="en-US" dirty="0"/>
              <a:t>Central sulcus</a:t>
            </a:r>
          </a:p>
          <a:p>
            <a:pPr marL="514350" indent="-514350">
              <a:buAutoNum type="alphaUcPeriod"/>
            </a:pPr>
            <a:r>
              <a:rPr lang="en-US" dirty="0"/>
              <a:t>Postcentral gyrus</a:t>
            </a:r>
          </a:p>
          <a:p>
            <a:pPr marL="514350" indent="-514350">
              <a:buAutoNum type="alphaUcPeriod"/>
            </a:pPr>
            <a:r>
              <a:rPr lang="en-US" dirty="0"/>
              <a:t>Precentral gyrus</a:t>
            </a:r>
          </a:p>
          <a:p>
            <a:pPr marL="514350" indent="-514350">
              <a:buAutoNum type="alphaUcPeriod"/>
            </a:pPr>
            <a:r>
              <a:rPr lang="en-US" dirty="0"/>
              <a:t>Longitudinal fissure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AC715C9-2FD7-4FFE-AA4E-74E44AA27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106E12CD-FCB1-464E-A775-0B83FDDACE0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338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0990BC-B8C0-873C-BCC7-09D997A98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CECDAF-3B5E-37B6-C669-867ECA9F6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748" y="136524"/>
            <a:ext cx="5138503" cy="614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44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515</TotalTime>
  <Words>852</Words>
  <Application>Microsoft Office PowerPoint</Application>
  <PresentationFormat>On-screen Show (4:3)</PresentationFormat>
  <Paragraphs>151</Paragraphs>
  <Slides>25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BMD_ENG 301 Discussion 1: Neuroanatomy</vt:lpstr>
      <vt:lpstr>TA Contact Information and Office Hours</vt:lpstr>
      <vt:lpstr>TA Contact Information and Office Hours</vt:lpstr>
      <vt:lpstr>Course Logistics and Expectations</vt:lpstr>
      <vt:lpstr>Review Question #1</vt:lpstr>
      <vt:lpstr>PowerPoint Presentation</vt:lpstr>
      <vt:lpstr>Review Question #2</vt:lpstr>
      <vt:lpstr>Review Question #3</vt:lpstr>
      <vt:lpstr>PowerPoint Presentation</vt:lpstr>
      <vt:lpstr>Review Question #4</vt:lpstr>
      <vt:lpstr>Review Question #4</vt:lpstr>
      <vt:lpstr>Blood Circulation in the Nervous Systems</vt:lpstr>
      <vt:lpstr>Blood Circulation in the Nervous Systems</vt:lpstr>
      <vt:lpstr>The Circle of Willis</vt:lpstr>
      <vt:lpstr>The Circle of Willis</vt:lpstr>
      <vt:lpstr>The Circle of Willis</vt:lpstr>
      <vt:lpstr>The Blood-Brain Barrier</vt:lpstr>
      <vt:lpstr>Cerebrospinal Fluid Circulation</vt:lpstr>
      <vt:lpstr>The Ventricles of the Brain</vt:lpstr>
      <vt:lpstr>Cerebrospinal Fluid Circulation in the CNS</vt:lpstr>
      <vt:lpstr>Question #1</vt:lpstr>
      <vt:lpstr>Question #2</vt:lpstr>
      <vt:lpstr>Question #3</vt:lpstr>
      <vt:lpstr>PowerPoint Presentation</vt:lpstr>
      <vt:lpstr>If you need more neuroanatomy practice:    “Discussion 1 – Neuroanatomy – Activity Slides” on Canvas to practice on your own time  Thanks for your participation today – see you next week! 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Geraldo Rivera</dc:creator>
  <cp:lastModifiedBy>Emily Schafer</cp:lastModifiedBy>
  <cp:revision>31</cp:revision>
  <dcterms:created xsi:type="dcterms:W3CDTF">2015-07-21T16:44:10Z</dcterms:created>
  <dcterms:modified xsi:type="dcterms:W3CDTF">2022-09-27T15:23:43Z</dcterms:modified>
</cp:coreProperties>
</file>